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9" r:id="rId1"/>
  </p:sldMasterIdLst>
  <p:notesMasterIdLst>
    <p:notesMasterId r:id="rId37"/>
  </p:notesMasterIdLst>
  <p:sldIdLst>
    <p:sldId id="309" r:id="rId2"/>
    <p:sldId id="259" r:id="rId3"/>
    <p:sldId id="260" r:id="rId4"/>
    <p:sldId id="257" r:id="rId5"/>
    <p:sldId id="306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6" r:id="rId15"/>
    <p:sldId id="307" r:id="rId16"/>
    <p:sldId id="282" r:id="rId17"/>
    <p:sldId id="300" r:id="rId18"/>
    <p:sldId id="301" r:id="rId19"/>
    <p:sldId id="302" r:id="rId20"/>
    <p:sldId id="288" r:id="rId21"/>
    <p:sldId id="299" r:id="rId22"/>
    <p:sldId id="287" r:id="rId23"/>
    <p:sldId id="289" r:id="rId24"/>
    <p:sldId id="290" r:id="rId25"/>
    <p:sldId id="292" r:id="rId26"/>
    <p:sldId id="293" r:id="rId27"/>
    <p:sldId id="268" r:id="rId28"/>
    <p:sldId id="303" r:id="rId29"/>
    <p:sldId id="304" r:id="rId30"/>
    <p:sldId id="294" r:id="rId31"/>
    <p:sldId id="295" r:id="rId32"/>
    <p:sldId id="298" r:id="rId33"/>
    <p:sldId id="297" r:id="rId34"/>
    <p:sldId id="305" r:id="rId35"/>
    <p:sldId id="31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58B7"/>
    <a:srgbClr val="F3E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4" autoAdjust="0"/>
    <p:restoredTop sz="88330" autoAdjust="0"/>
  </p:normalViewPr>
  <p:slideViewPr>
    <p:cSldViewPr snapToGrid="0">
      <p:cViewPr varScale="1">
        <p:scale>
          <a:sx n="83" d="100"/>
          <a:sy n="83" d="100"/>
        </p:scale>
        <p:origin x="102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E024E5-C0E3-4212-897B-B851E5EAE84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8145F7-D161-4FF8-BE27-27BDBC5E0AE3}">
      <dgm:prSet phldrT="[Text]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dirty="0"/>
            <a:t>1. Mad math skills</a:t>
          </a:r>
        </a:p>
      </dgm:t>
    </dgm:pt>
    <dgm:pt modelId="{FF086348-EDD3-4C67-B53A-C2FFB5A67E43}" type="parTrans" cxnId="{C30ACD82-86FC-48B4-9FCD-F1B83D0DED39}">
      <dgm:prSet/>
      <dgm:spPr/>
      <dgm:t>
        <a:bodyPr/>
        <a:lstStyle/>
        <a:p>
          <a:endParaRPr lang="en-US"/>
        </a:p>
      </dgm:t>
    </dgm:pt>
    <dgm:pt modelId="{537D03D9-B0DC-4339-A600-00B33FAA1B30}" type="sibTrans" cxnId="{C30ACD82-86FC-48B4-9FCD-F1B83D0DED39}">
      <dgm:prSet/>
      <dgm:spPr/>
      <dgm:t>
        <a:bodyPr/>
        <a:lstStyle/>
        <a:p>
          <a:endParaRPr lang="en-US"/>
        </a:p>
      </dgm:t>
    </dgm:pt>
    <dgm:pt modelId="{ED64961B-DC19-4AA2-8B4C-776420A8A0C3}">
      <dgm:prSet phldrT="[Text]"/>
      <dgm:spPr>
        <a:solidFill>
          <a:schemeClr val="accent4">
            <a:lumMod val="50000"/>
          </a:schemeClr>
        </a:solidFill>
      </dgm:spPr>
      <dgm:t>
        <a:bodyPr/>
        <a:lstStyle/>
        <a:p>
          <a:r>
            <a:rPr lang="en-US" dirty="0"/>
            <a:t>2. Flower arranger</a:t>
          </a:r>
        </a:p>
      </dgm:t>
    </dgm:pt>
    <dgm:pt modelId="{364A7667-D021-4FC6-94A8-3AA9093D608D}" type="parTrans" cxnId="{E75D04CE-FE6E-49C1-B751-CEFCE97F3549}">
      <dgm:prSet/>
      <dgm:spPr/>
      <dgm:t>
        <a:bodyPr/>
        <a:lstStyle/>
        <a:p>
          <a:endParaRPr lang="en-US"/>
        </a:p>
      </dgm:t>
    </dgm:pt>
    <dgm:pt modelId="{0341D5FE-D8C1-4BBD-9108-92D12DFFA828}" type="sibTrans" cxnId="{E75D04CE-FE6E-49C1-B751-CEFCE97F3549}">
      <dgm:prSet/>
      <dgm:spPr/>
      <dgm:t>
        <a:bodyPr/>
        <a:lstStyle/>
        <a:p>
          <a:endParaRPr lang="en-US"/>
        </a:p>
      </dgm:t>
    </dgm:pt>
    <dgm:pt modelId="{2A9A9A79-4663-499D-9B35-09971BA7610A}">
      <dgm:prSet phldrT="[Text]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dirty="0"/>
            <a:t>3. List writer</a:t>
          </a:r>
        </a:p>
      </dgm:t>
    </dgm:pt>
    <dgm:pt modelId="{D739AD60-5749-444B-A341-591B6D3711A7}" type="parTrans" cxnId="{CB04AEDC-9035-4C42-9F03-1E18198F3395}">
      <dgm:prSet/>
      <dgm:spPr/>
      <dgm:t>
        <a:bodyPr/>
        <a:lstStyle/>
        <a:p>
          <a:endParaRPr lang="en-US"/>
        </a:p>
      </dgm:t>
    </dgm:pt>
    <dgm:pt modelId="{C39DD428-728E-4E8E-9608-918564D33CAD}" type="sibTrans" cxnId="{CB04AEDC-9035-4C42-9F03-1E18198F3395}">
      <dgm:prSet/>
      <dgm:spPr/>
      <dgm:t>
        <a:bodyPr/>
        <a:lstStyle/>
        <a:p>
          <a:endParaRPr lang="en-US"/>
        </a:p>
      </dgm:t>
    </dgm:pt>
    <dgm:pt modelId="{BD4A61A1-A8AB-415D-89E5-57915E27B6D7}">
      <dgm:prSet phldrT="[Text]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dirty="0"/>
            <a:t>4. ?</a:t>
          </a:r>
        </a:p>
      </dgm:t>
    </dgm:pt>
    <dgm:pt modelId="{E4768276-9893-4AFB-8ECF-67D71AE777F2}" type="parTrans" cxnId="{B9497BD5-C13E-4EF5-8536-8DA2B17F74EA}">
      <dgm:prSet/>
      <dgm:spPr/>
      <dgm:t>
        <a:bodyPr/>
        <a:lstStyle/>
        <a:p>
          <a:endParaRPr lang="en-US"/>
        </a:p>
      </dgm:t>
    </dgm:pt>
    <dgm:pt modelId="{5C42CCC7-28D1-455A-9F12-6209F76E68C8}" type="sibTrans" cxnId="{B9497BD5-C13E-4EF5-8536-8DA2B17F74EA}">
      <dgm:prSet/>
      <dgm:spPr/>
      <dgm:t>
        <a:bodyPr/>
        <a:lstStyle/>
        <a:p>
          <a:endParaRPr lang="en-US"/>
        </a:p>
      </dgm:t>
    </dgm:pt>
    <dgm:pt modelId="{1E1674FF-EA81-44FB-BB01-04ADF500102E}" type="pres">
      <dgm:prSet presAssocID="{A4E024E5-C0E3-4212-897B-B851E5EAE84D}" presName="diagram" presStyleCnt="0">
        <dgm:presLayoutVars>
          <dgm:dir/>
          <dgm:resizeHandles val="exact"/>
        </dgm:presLayoutVars>
      </dgm:prSet>
      <dgm:spPr/>
    </dgm:pt>
    <dgm:pt modelId="{1C179860-B4B6-47AA-A828-9D70FDDAB5A1}" type="pres">
      <dgm:prSet presAssocID="{AA8145F7-D161-4FF8-BE27-27BDBC5E0AE3}" presName="node" presStyleLbl="node1" presStyleIdx="0" presStyleCnt="4" custLinFactNeighborX="-590" custLinFactNeighborY="-89603">
        <dgm:presLayoutVars>
          <dgm:bulletEnabled val="1"/>
        </dgm:presLayoutVars>
      </dgm:prSet>
      <dgm:spPr/>
    </dgm:pt>
    <dgm:pt modelId="{02EBD742-E301-4E43-89EE-921F5B8A3A8F}" type="pres">
      <dgm:prSet presAssocID="{537D03D9-B0DC-4339-A600-00B33FAA1B30}" presName="sibTrans" presStyleCnt="0"/>
      <dgm:spPr/>
    </dgm:pt>
    <dgm:pt modelId="{C1F8AB29-832D-4E98-85BE-C7C8E86F8EFA}" type="pres">
      <dgm:prSet presAssocID="{ED64961B-DC19-4AA2-8B4C-776420A8A0C3}" presName="node" presStyleLbl="node1" presStyleIdx="1" presStyleCnt="4" custLinFactNeighborX="-41627" custLinFactNeighborY="-4484">
        <dgm:presLayoutVars>
          <dgm:bulletEnabled val="1"/>
        </dgm:presLayoutVars>
      </dgm:prSet>
      <dgm:spPr/>
    </dgm:pt>
    <dgm:pt modelId="{C0B2E29C-249F-44D9-9B71-188D325EF4C8}" type="pres">
      <dgm:prSet presAssocID="{0341D5FE-D8C1-4BBD-9108-92D12DFFA828}" presName="sibTrans" presStyleCnt="0"/>
      <dgm:spPr/>
    </dgm:pt>
    <dgm:pt modelId="{F9112F87-1EA5-4D68-B793-072456708F63}" type="pres">
      <dgm:prSet presAssocID="{2A9A9A79-4663-499D-9B35-09971BA7610A}" presName="node" presStyleLbl="node1" presStyleIdx="2" presStyleCnt="4" custLinFactNeighborX="-1206" custLinFactNeighborY="-2950">
        <dgm:presLayoutVars>
          <dgm:bulletEnabled val="1"/>
        </dgm:presLayoutVars>
      </dgm:prSet>
      <dgm:spPr/>
    </dgm:pt>
    <dgm:pt modelId="{C24A1A58-28DA-434B-8F0A-FE4F244CC5FE}" type="pres">
      <dgm:prSet presAssocID="{C39DD428-728E-4E8E-9608-918564D33CAD}" presName="sibTrans" presStyleCnt="0"/>
      <dgm:spPr/>
    </dgm:pt>
    <dgm:pt modelId="{6057AB39-D273-4F10-AA05-1BF161847C8E}" type="pres">
      <dgm:prSet presAssocID="{BD4A61A1-A8AB-415D-89E5-57915E27B6D7}" presName="node" presStyleLbl="node1" presStyleIdx="3" presStyleCnt="4" custLinFactX="-10926" custLinFactY="14073" custLinFactNeighborX="-100000" custLinFactNeighborY="100000">
        <dgm:presLayoutVars>
          <dgm:bulletEnabled val="1"/>
        </dgm:presLayoutVars>
      </dgm:prSet>
      <dgm:spPr/>
    </dgm:pt>
  </dgm:ptLst>
  <dgm:cxnLst>
    <dgm:cxn modelId="{76A7C11B-509F-444B-8A3F-5958BE0F6046}" type="presOf" srcId="{2A9A9A79-4663-499D-9B35-09971BA7610A}" destId="{F9112F87-1EA5-4D68-B793-072456708F63}" srcOrd="0" destOrd="0" presId="urn:microsoft.com/office/officeart/2005/8/layout/default"/>
    <dgm:cxn modelId="{CB04AEDC-9035-4C42-9F03-1E18198F3395}" srcId="{A4E024E5-C0E3-4212-897B-B851E5EAE84D}" destId="{2A9A9A79-4663-499D-9B35-09971BA7610A}" srcOrd="2" destOrd="0" parTransId="{D739AD60-5749-444B-A341-591B6D3711A7}" sibTransId="{C39DD428-728E-4E8E-9608-918564D33CAD}"/>
    <dgm:cxn modelId="{60B14EA7-08FA-478B-8173-8416B8EB5CAD}" type="presOf" srcId="{ED64961B-DC19-4AA2-8B4C-776420A8A0C3}" destId="{C1F8AB29-832D-4E98-85BE-C7C8E86F8EFA}" srcOrd="0" destOrd="0" presId="urn:microsoft.com/office/officeart/2005/8/layout/default"/>
    <dgm:cxn modelId="{C30ACD82-86FC-48B4-9FCD-F1B83D0DED39}" srcId="{A4E024E5-C0E3-4212-897B-B851E5EAE84D}" destId="{AA8145F7-D161-4FF8-BE27-27BDBC5E0AE3}" srcOrd="0" destOrd="0" parTransId="{FF086348-EDD3-4C67-B53A-C2FFB5A67E43}" sibTransId="{537D03D9-B0DC-4339-A600-00B33FAA1B30}"/>
    <dgm:cxn modelId="{FA049A92-B458-4F77-9072-D149BB65D508}" type="presOf" srcId="{BD4A61A1-A8AB-415D-89E5-57915E27B6D7}" destId="{6057AB39-D273-4F10-AA05-1BF161847C8E}" srcOrd="0" destOrd="0" presId="urn:microsoft.com/office/officeart/2005/8/layout/default"/>
    <dgm:cxn modelId="{AAEB7FD9-4D07-4C46-B3DC-E618CC83714C}" type="presOf" srcId="{A4E024E5-C0E3-4212-897B-B851E5EAE84D}" destId="{1E1674FF-EA81-44FB-BB01-04ADF500102E}" srcOrd="0" destOrd="0" presId="urn:microsoft.com/office/officeart/2005/8/layout/default"/>
    <dgm:cxn modelId="{204A1FE8-F98B-48CA-8F7B-648410849C52}" type="presOf" srcId="{AA8145F7-D161-4FF8-BE27-27BDBC5E0AE3}" destId="{1C179860-B4B6-47AA-A828-9D70FDDAB5A1}" srcOrd="0" destOrd="0" presId="urn:microsoft.com/office/officeart/2005/8/layout/default"/>
    <dgm:cxn modelId="{B9497BD5-C13E-4EF5-8536-8DA2B17F74EA}" srcId="{A4E024E5-C0E3-4212-897B-B851E5EAE84D}" destId="{BD4A61A1-A8AB-415D-89E5-57915E27B6D7}" srcOrd="3" destOrd="0" parTransId="{E4768276-9893-4AFB-8ECF-67D71AE777F2}" sibTransId="{5C42CCC7-28D1-455A-9F12-6209F76E68C8}"/>
    <dgm:cxn modelId="{E75D04CE-FE6E-49C1-B751-CEFCE97F3549}" srcId="{A4E024E5-C0E3-4212-897B-B851E5EAE84D}" destId="{ED64961B-DC19-4AA2-8B4C-776420A8A0C3}" srcOrd="1" destOrd="0" parTransId="{364A7667-D021-4FC6-94A8-3AA9093D608D}" sibTransId="{0341D5FE-D8C1-4BBD-9108-92D12DFFA828}"/>
    <dgm:cxn modelId="{441B176D-062C-4B73-ADB5-B4C3BAD9D384}" type="presParOf" srcId="{1E1674FF-EA81-44FB-BB01-04ADF500102E}" destId="{1C179860-B4B6-47AA-A828-9D70FDDAB5A1}" srcOrd="0" destOrd="0" presId="urn:microsoft.com/office/officeart/2005/8/layout/default"/>
    <dgm:cxn modelId="{E8F08A64-62B4-413A-9B8B-48A95408FBF7}" type="presParOf" srcId="{1E1674FF-EA81-44FB-BB01-04ADF500102E}" destId="{02EBD742-E301-4E43-89EE-921F5B8A3A8F}" srcOrd="1" destOrd="0" presId="urn:microsoft.com/office/officeart/2005/8/layout/default"/>
    <dgm:cxn modelId="{8653414F-8073-4D3F-95A9-BBB4CA45BA17}" type="presParOf" srcId="{1E1674FF-EA81-44FB-BB01-04ADF500102E}" destId="{C1F8AB29-832D-4E98-85BE-C7C8E86F8EFA}" srcOrd="2" destOrd="0" presId="urn:microsoft.com/office/officeart/2005/8/layout/default"/>
    <dgm:cxn modelId="{91CF3C0E-7496-4944-8C7F-6D80B163F0F3}" type="presParOf" srcId="{1E1674FF-EA81-44FB-BB01-04ADF500102E}" destId="{C0B2E29C-249F-44D9-9B71-188D325EF4C8}" srcOrd="3" destOrd="0" presId="urn:microsoft.com/office/officeart/2005/8/layout/default"/>
    <dgm:cxn modelId="{74F7A821-FCBD-4519-8E57-6665ACCF2068}" type="presParOf" srcId="{1E1674FF-EA81-44FB-BB01-04ADF500102E}" destId="{F9112F87-1EA5-4D68-B793-072456708F63}" srcOrd="4" destOrd="0" presId="urn:microsoft.com/office/officeart/2005/8/layout/default"/>
    <dgm:cxn modelId="{0A6B9C96-3D2E-4D37-B2CE-0DCA477A493D}" type="presParOf" srcId="{1E1674FF-EA81-44FB-BB01-04ADF500102E}" destId="{C24A1A58-28DA-434B-8F0A-FE4F244CC5FE}" srcOrd="5" destOrd="0" presId="urn:microsoft.com/office/officeart/2005/8/layout/default"/>
    <dgm:cxn modelId="{CD041CE4-5ED0-46CE-9DCE-F33AA9DBE09A}" type="presParOf" srcId="{1E1674FF-EA81-44FB-BB01-04ADF500102E}" destId="{6057AB39-D273-4F10-AA05-1BF161847C8E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87DDCE-217C-4D44-BAD7-CE048152BA12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</dgm:pt>
    <dgm:pt modelId="{F21C44B1-39B3-444A-84AF-8A5C7B3737AB}">
      <dgm:prSet phldrT="[Text]" phldr="1"/>
      <dgm:spPr/>
      <dgm:t>
        <a:bodyPr/>
        <a:lstStyle/>
        <a:p>
          <a:endParaRPr lang="en-US" dirty="0"/>
        </a:p>
      </dgm:t>
    </dgm:pt>
    <dgm:pt modelId="{C1E5875B-C27A-42EB-9B24-EFFC608A508C}" type="sibTrans" cxnId="{C7D7BFC0-4B9A-41A5-8732-291D3A4F645B}">
      <dgm:prSet/>
      <dgm:spPr>
        <a:blipFill>
          <a:blip xmlns:r="http://schemas.openxmlformats.org/officeDocument/2006/relationships" r:embed="rId1"/>
          <a:srcRect/>
          <a:stretch>
            <a:fillRect l="-63000" r="-63000"/>
          </a:stretch>
        </a:blipFill>
      </dgm:spPr>
      <dgm:t>
        <a:bodyPr/>
        <a:lstStyle/>
        <a:p>
          <a:endParaRPr lang="en-US"/>
        </a:p>
      </dgm:t>
    </dgm:pt>
    <dgm:pt modelId="{B9078587-537A-45B4-A9C4-0534B8DA4594}" type="parTrans" cxnId="{C7D7BFC0-4B9A-41A5-8732-291D3A4F645B}">
      <dgm:prSet/>
      <dgm:spPr/>
      <dgm:t>
        <a:bodyPr/>
        <a:lstStyle/>
        <a:p>
          <a:endParaRPr lang="en-US"/>
        </a:p>
      </dgm:t>
    </dgm:pt>
    <dgm:pt modelId="{55F4F762-4DAD-43AF-A589-DC57BC9C0D25}" type="pres">
      <dgm:prSet presAssocID="{B287DDCE-217C-4D44-BAD7-CE048152BA12}" presName="Name0" presStyleCnt="0">
        <dgm:presLayoutVars>
          <dgm:dir/>
        </dgm:presLayoutVars>
      </dgm:prSet>
      <dgm:spPr/>
    </dgm:pt>
    <dgm:pt modelId="{BDB25CB5-D8FA-4378-BA1C-93F63364700D}" type="pres">
      <dgm:prSet presAssocID="{C1E5875B-C27A-42EB-9B24-EFFC608A508C}" presName="picture_1" presStyleLbl="bgImgPlace1" presStyleIdx="0" presStyleCnt="1" custLinFactNeighborX="-7484"/>
      <dgm:spPr/>
    </dgm:pt>
    <dgm:pt modelId="{652F665C-6FD9-4536-BA37-7E1672803A7C}" type="pres">
      <dgm:prSet presAssocID="{F21C44B1-39B3-444A-84AF-8A5C7B3737AB}" presName="text_1" presStyleLbl="node1" presStyleIdx="0" presStyleCnt="0">
        <dgm:presLayoutVars>
          <dgm:bulletEnabled val="1"/>
        </dgm:presLayoutVars>
      </dgm:prSet>
      <dgm:spPr/>
    </dgm:pt>
    <dgm:pt modelId="{98B674F3-7BF9-4107-92E4-83566CFE5D55}" type="pres">
      <dgm:prSet presAssocID="{B287DDCE-217C-4D44-BAD7-CE048152BA12}" presName="maxNode" presStyleCnt="0"/>
      <dgm:spPr/>
    </dgm:pt>
    <dgm:pt modelId="{82B47EE7-39A4-4CA3-80BF-F6319606DB97}" type="pres">
      <dgm:prSet presAssocID="{B287DDCE-217C-4D44-BAD7-CE048152BA12}" presName="Name33" presStyleCnt="0"/>
      <dgm:spPr/>
    </dgm:pt>
  </dgm:ptLst>
  <dgm:cxnLst>
    <dgm:cxn modelId="{EEAF51FA-9FF2-4BE7-B97D-2E177B2226EA}" type="presOf" srcId="{C1E5875B-C27A-42EB-9B24-EFFC608A508C}" destId="{BDB25CB5-D8FA-4378-BA1C-93F63364700D}" srcOrd="0" destOrd="0" presId="urn:microsoft.com/office/officeart/2008/layout/AccentedPicture"/>
    <dgm:cxn modelId="{C7D7BFC0-4B9A-41A5-8732-291D3A4F645B}" srcId="{B287DDCE-217C-4D44-BAD7-CE048152BA12}" destId="{F21C44B1-39B3-444A-84AF-8A5C7B3737AB}" srcOrd="0" destOrd="0" parTransId="{B9078587-537A-45B4-A9C4-0534B8DA4594}" sibTransId="{C1E5875B-C27A-42EB-9B24-EFFC608A508C}"/>
    <dgm:cxn modelId="{A2822627-8B58-4FDB-A7EE-E7313155CA3D}" type="presOf" srcId="{F21C44B1-39B3-444A-84AF-8A5C7B3737AB}" destId="{652F665C-6FD9-4536-BA37-7E1672803A7C}" srcOrd="0" destOrd="0" presId="urn:microsoft.com/office/officeart/2008/layout/AccentedPicture"/>
    <dgm:cxn modelId="{C04833B3-740F-40A4-B3FB-4BAA83C804A9}" type="presOf" srcId="{B287DDCE-217C-4D44-BAD7-CE048152BA12}" destId="{55F4F762-4DAD-43AF-A589-DC57BC9C0D25}" srcOrd="0" destOrd="0" presId="urn:microsoft.com/office/officeart/2008/layout/AccentedPicture"/>
    <dgm:cxn modelId="{EC7D8822-9A75-4C3C-AFB1-E8C4C15B3C12}" type="presParOf" srcId="{55F4F762-4DAD-43AF-A589-DC57BC9C0D25}" destId="{BDB25CB5-D8FA-4378-BA1C-93F63364700D}" srcOrd="0" destOrd="0" presId="urn:microsoft.com/office/officeart/2008/layout/AccentedPicture"/>
    <dgm:cxn modelId="{E1CE80BC-D25F-4805-8AC1-3057924D54A1}" type="presParOf" srcId="{55F4F762-4DAD-43AF-A589-DC57BC9C0D25}" destId="{652F665C-6FD9-4536-BA37-7E1672803A7C}" srcOrd="1" destOrd="0" presId="urn:microsoft.com/office/officeart/2008/layout/AccentedPicture"/>
    <dgm:cxn modelId="{B6B9978F-8397-4D96-BBAA-A7366ABAA2B2}" type="presParOf" srcId="{55F4F762-4DAD-43AF-A589-DC57BC9C0D25}" destId="{98B674F3-7BF9-4107-92E4-83566CFE5D55}" srcOrd="2" destOrd="0" presId="urn:microsoft.com/office/officeart/2008/layout/AccentedPicture"/>
    <dgm:cxn modelId="{602AC0D5-E67D-4D91-B7B0-B2BEC31C760C}" type="presParOf" srcId="{98B674F3-7BF9-4107-92E4-83566CFE5D55}" destId="{82B47EE7-39A4-4CA3-80BF-F6319606DB97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179860-B4B6-47AA-A828-9D70FDDAB5A1}">
      <dsp:nvSpPr>
        <dsp:cNvPr id="0" name=""/>
        <dsp:cNvSpPr/>
      </dsp:nvSpPr>
      <dsp:spPr>
        <a:xfrm>
          <a:off x="960377" y="0"/>
          <a:ext cx="2087151" cy="1252290"/>
        </a:xfrm>
        <a:prstGeom prst="rect">
          <a:avLst/>
        </a:prstGeom>
        <a:solidFill>
          <a:schemeClr val="accent2">
            <a:lumMod val="50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1. Mad math skills</a:t>
          </a:r>
        </a:p>
      </dsp:txBody>
      <dsp:txXfrm>
        <a:off x="960377" y="0"/>
        <a:ext cx="2087151" cy="1252290"/>
      </dsp:txXfrm>
    </dsp:sp>
    <dsp:sp modelId="{C1F8AB29-832D-4E98-85BE-C7C8E86F8EFA}">
      <dsp:nvSpPr>
        <dsp:cNvPr id="0" name=""/>
        <dsp:cNvSpPr/>
      </dsp:nvSpPr>
      <dsp:spPr>
        <a:xfrm>
          <a:off x="103872" y="1408702"/>
          <a:ext cx="2087151" cy="1252290"/>
        </a:xfrm>
        <a:prstGeom prst="rect">
          <a:avLst/>
        </a:prstGeom>
        <a:solidFill>
          <a:schemeClr val="accent4">
            <a:lumMod val="50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2. Flower arranger</a:t>
          </a:r>
        </a:p>
      </dsp:txBody>
      <dsp:txXfrm>
        <a:off x="103872" y="1408702"/>
        <a:ext cx="2087151" cy="1252290"/>
      </dsp:txXfrm>
    </dsp:sp>
    <dsp:sp modelId="{F9112F87-1EA5-4D68-B793-072456708F63}">
      <dsp:nvSpPr>
        <dsp:cNvPr id="0" name=""/>
        <dsp:cNvSpPr/>
      </dsp:nvSpPr>
      <dsp:spPr>
        <a:xfrm>
          <a:off x="947520" y="2888918"/>
          <a:ext cx="2087151" cy="1252290"/>
        </a:xfrm>
        <a:prstGeom prst="rect">
          <a:avLst/>
        </a:prstGeom>
        <a:solidFill>
          <a:schemeClr val="accent3">
            <a:lumMod val="50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3. List writer</a:t>
          </a:r>
        </a:p>
      </dsp:txBody>
      <dsp:txXfrm>
        <a:off x="947520" y="2888918"/>
        <a:ext cx="2087151" cy="1252290"/>
      </dsp:txXfrm>
    </dsp:sp>
    <dsp:sp modelId="{6057AB39-D273-4F10-AA05-1BF161847C8E}">
      <dsp:nvSpPr>
        <dsp:cNvPr id="0" name=""/>
        <dsp:cNvSpPr/>
      </dsp:nvSpPr>
      <dsp:spPr>
        <a:xfrm>
          <a:off x="0" y="4390716"/>
          <a:ext cx="2087151" cy="1252290"/>
        </a:xfrm>
        <a:prstGeom prst="rect">
          <a:avLst/>
        </a:prstGeom>
        <a:solidFill>
          <a:schemeClr val="accent5">
            <a:lumMod val="50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4. ?</a:t>
          </a:r>
        </a:p>
      </dsp:txBody>
      <dsp:txXfrm>
        <a:off x="0" y="4390716"/>
        <a:ext cx="2087151" cy="12522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25CB5-D8FA-4378-BA1C-93F63364700D}">
      <dsp:nvSpPr>
        <dsp:cNvPr id="0" name=""/>
        <dsp:cNvSpPr/>
      </dsp:nvSpPr>
      <dsp:spPr>
        <a:xfrm>
          <a:off x="0" y="0"/>
          <a:ext cx="4032504" cy="5143500"/>
        </a:xfrm>
        <a:prstGeom prst="roundRect">
          <a:avLst/>
        </a:prstGeom>
        <a:blipFill>
          <a:blip xmlns:r="http://schemas.openxmlformats.org/officeDocument/2006/relationships" r:embed="rId1"/>
          <a:srcRect/>
          <a:stretch>
            <a:fillRect l="-63000" r="-63000"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2F665C-6FD9-4536-BA37-7E1672803A7C}">
      <dsp:nvSpPr>
        <dsp:cNvPr id="0" name=""/>
        <dsp:cNvSpPr/>
      </dsp:nvSpPr>
      <dsp:spPr>
        <a:xfrm>
          <a:off x="234198" y="2057400"/>
          <a:ext cx="3105028" cy="3086100"/>
        </a:xfrm>
        <a:prstGeom prst="rect">
          <a:avLst/>
        </a:prstGeom>
        <a:noFill/>
        <a:ln w="1397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0" tIns="165100" rIns="165100" bIns="165100" numCol="1" spcCol="1270" anchor="b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234198" y="2057400"/>
        <a:ext cx="3105028" cy="3086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5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F36B5-7D1C-406C-8CED-A9BD0370102C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9EBC7-72EA-4374-9157-45C9B3172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02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ar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otr.wikia.com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RzfPH3_HNAhUD82MKHT6oDnMQjB0IBg&amp;url=http://www.publicdomainpictures.net/view-image.php?image%3D5520&amp;bvm=bv.126993452,d.cGc&amp;psig=AFQjCNGI8ZWgqc-wcaac8O5yG0rKwJKrnw&amp;ust=1468544171141472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21cmT-T9H8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iChqqN1eTNAhUUUGMKHe9sAFcQjB0IBg&amp;url=http://www.lespeeddating.com/&amp;bvm=bv.126130881,d.cGc&amp;psig=AFQjCNGmbI7biTXhqgLii34owV8mJeYoPQ&amp;ust=1468094664330615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/>
              <a:t>Read through the whole lesson (including all the notes) before the day of class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 note of and gather any supplies you need to bring</a:t>
            </a:r>
          </a:p>
          <a:p>
            <a:pPr marL="228600" indent="-228600">
              <a:buAutoNum type="arabicPeriod"/>
            </a:pPr>
            <a:r>
              <a:rPr lang="en-US" baseline="0" dirty="0"/>
              <a:t>Prepare examples, stories</a:t>
            </a:r>
          </a:p>
          <a:p>
            <a:pPr marL="228600" indent="-228600">
              <a:buAutoNum type="arabicPeriod"/>
            </a:pPr>
            <a:r>
              <a:rPr lang="en-US" baseline="0" dirty="0"/>
              <a:t>Think through how much time you want to spend on individual activities; make notes</a:t>
            </a:r>
          </a:p>
          <a:p>
            <a:pPr marL="228600" indent="-228600">
              <a:buAutoNum type="arabicPeriod"/>
            </a:pPr>
            <a:r>
              <a:rPr lang="en-US" baseline="0" dirty="0"/>
              <a:t>Be sure to allow time to announce the assignment at the end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4-6 minutes</a:t>
            </a:r>
          </a:p>
          <a:p>
            <a:r>
              <a:rPr lang="en-US" dirty="0"/>
              <a:t>Resumes:</a:t>
            </a:r>
            <a:r>
              <a:rPr lang="en-US" baseline="0" dirty="0"/>
              <a:t> 20-25 minutes</a:t>
            </a:r>
          </a:p>
          <a:p>
            <a:r>
              <a:rPr lang="en-US" baseline="0" dirty="0"/>
              <a:t>Cover letters: about 10 minutes</a:t>
            </a:r>
          </a:p>
          <a:p>
            <a:r>
              <a:rPr lang="en-US" baseline="0" dirty="0"/>
              <a:t>Interviews: about 10 minutes</a:t>
            </a:r>
            <a:endParaRPr lang="en-US" dirty="0"/>
          </a:p>
          <a:p>
            <a:pPr marL="0" indent="0">
              <a:buNone/>
            </a:pPr>
            <a:r>
              <a:rPr lang="en-US" baseline="0" dirty="0"/>
              <a:t>Wrap-up: 1-2 minutes</a:t>
            </a:r>
          </a:p>
          <a:p>
            <a:pPr marL="0" indent="0">
              <a:buNone/>
            </a:pPr>
            <a:r>
              <a:rPr lang="en-US" baseline="0" dirty="0"/>
              <a:t>(You’ll notice that if you spent the maximum suggested time in each section, you’d go over 50 minutes) 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Brief class discussion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(it is assumed that it was indeed difficult for students</a:t>
            </a:r>
            <a:r>
              <a:rPr lang="en-US" baseline="0" dirty="0"/>
              <a:t> </a:t>
            </a:r>
            <a:r>
              <a:rPr lang="en-US" dirty="0"/>
              <a:t>to up and talk about their skills)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flickr.com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92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indent="0">
              <a:buNone/>
            </a:pPr>
            <a:r>
              <a:rPr lang="en-US" baseline="0" dirty="0"/>
              <a:t>STAR (slides 12-26): 25-30 minutes</a:t>
            </a:r>
          </a:p>
          <a:p>
            <a:pPr marL="0" indent="0">
              <a:buNone/>
            </a:pPr>
            <a:r>
              <a:rPr lang="en-US" baseline="0" dirty="0"/>
              <a:t>Networking: about 5 minutes</a:t>
            </a:r>
          </a:p>
          <a:p>
            <a:pPr marL="0" indent="0">
              <a:buNone/>
            </a:pPr>
            <a:r>
              <a:rPr lang="en-US" baseline="0" dirty="0"/>
              <a:t>Wrap-up: 1-2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54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pixabay.com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22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the students break apart the story of something they likely know very well –</a:t>
            </a:r>
            <a:r>
              <a:rPr lang="en-US" baseline="0" dirty="0"/>
              <a:t> LOTR </a:t>
            </a:r>
          </a:p>
          <a:p>
            <a:endParaRPr lang="en-US" baseline="0" dirty="0"/>
          </a:p>
          <a:p>
            <a:r>
              <a:rPr lang="en-US" baseline="0" dirty="0"/>
              <a:t>Image from http://lotr.wikia.com/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666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https://www.youtube.com/watch?v=TrJJ6ncp1fc</a:t>
            </a:r>
          </a:p>
          <a:p>
            <a:endParaRPr lang="en-US" dirty="0"/>
          </a:p>
          <a:p>
            <a:r>
              <a:rPr lang="en-US" i="1" dirty="0"/>
              <a:t>Fellowship</a:t>
            </a:r>
            <a:r>
              <a:rPr lang="en-US" i="1" baseline="0" dirty="0"/>
              <a:t> of the Ring</a:t>
            </a:r>
            <a:r>
              <a:rPr lang="en-US" baseline="0" dirty="0"/>
              <a:t>, extended edition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29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might seem overly simplistic, but encourage the students to play along – added complexity comes in a bit</a:t>
            </a:r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http://lotr.wikia.com/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82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Choose two of the characters to compare and contrast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 http://lotr.wikia.com/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4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may want</a:t>
            </a:r>
            <a:r>
              <a:rPr lang="en-US" baseline="0" dirty="0"/>
              <a:t> to discuss just 2-3 characters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</a:t>
            </a:r>
            <a:r>
              <a:rPr lang="en-US" dirty="0">
                <a:hlinkClick r:id="rId3"/>
              </a:rPr>
              <a:t>http://lotr.wikia.com/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68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Again, you may</a:t>
            </a:r>
            <a:r>
              <a:rPr lang="en-US" baseline="0" dirty="0"/>
              <a:t> not have time to discuss all of the character.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Photos from http://lotr.wikia.com/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467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Instructor: share a prepared STAR story about a time when you did something well.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13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Ask: What did we go over last class?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832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/>
              <a:t>Anyone not conversant in </a:t>
            </a:r>
            <a:r>
              <a:rPr lang="en-US" sz="2000" i="1" dirty="0"/>
              <a:t>LOTR</a:t>
            </a:r>
            <a:r>
              <a:rPr lang="en-US" sz="2000" dirty="0"/>
              <a:t> may choose a character from </a:t>
            </a:r>
            <a:r>
              <a:rPr lang="en-US" sz="2000" i="1" dirty="0"/>
              <a:t>Star Wars</a:t>
            </a:r>
            <a:r>
              <a:rPr lang="en-US" sz="2000" dirty="0"/>
              <a:t>, </a:t>
            </a:r>
            <a:r>
              <a:rPr lang="en-US" sz="2000" i="1" dirty="0"/>
              <a:t>Dr. Who</a:t>
            </a:r>
            <a:r>
              <a:rPr lang="en-US" sz="2000" dirty="0"/>
              <a:t>, </a:t>
            </a:r>
            <a:r>
              <a:rPr lang="en-US" sz="2000" i="1" dirty="0"/>
              <a:t>Harry Potter</a:t>
            </a:r>
            <a:r>
              <a:rPr lang="en-US" sz="2000" dirty="0"/>
              <a:t>, etc.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(3-5 minute activity)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After</a:t>
            </a:r>
            <a:r>
              <a:rPr lang="en-US" baseline="0" dirty="0"/>
              <a:t> about 2 minutes, tell students to switch roles, if they haven’t already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9879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 </a:t>
            </a:r>
            <a:r>
              <a:rPr lang="en-US" sz="2800" dirty="0"/>
              <a:t>Poll the class: who gave the most convincing pitch? </a:t>
            </a:r>
          </a:p>
          <a:p>
            <a:pPr lvl="1"/>
            <a:r>
              <a:rPr lang="en-US" sz="2800" dirty="0"/>
              <a:t>Have the students vote for the favorite and have him/her share for the class (extra credit?) </a:t>
            </a:r>
          </a:p>
          <a:p>
            <a:endParaRPr lang="en-US" dirty="0"/>
          </a:p>
          <a:p>
            <a:r>
              <a:rPr lang="en-US" dirty="0"/>
              <a:t>Image from pixabay.com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63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3 minutes to think up a story, and 2 minutes to share (1 minute each)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523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www.publicdomainpictures.net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599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Networking: about 5 minutes</a:t>
            </a:r>
          </a:p>
          <a:p>
            <a:pPr marL="0" indent="0">
              <a:buNone/>
            </a:pPr>
            <a:r>
              <a:rPr lang="en-US" baseline="0" dirty="0"/>
              <a:t>Wrap-up: 1-2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249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Instructor: Have a few examples in mind to share, in case class members don’t readily share their own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flickr.com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499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pixabay.com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203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Again, characters from another series can be substituted if a student is not conversant with LOTR </a:t>
            </a:r>
          </a:p>
          <a:p>
            <a:endParaRPr lang="en-US" dirty="0"/>
          </a:p>
          <a:p>
            <a:r>
              <a:rPr lang="en-US" dirty="0"/>
              <a:t>NOTE THE SUPPLIES</a:t>
            </a:r>
            <a:r>
              <a:rPr lang="en-US" baseline="0" dirty="0"/>
              <a:t> NEEDED FOR THIS ACTIVITY:</a:t>
            </a:r>
          </a:p>
          <a:p>
            <a:r>
              <a:rPr lang="en-US" baseline="0" dirty="0"/>
              <a:t>nametags</a:t>
            </a:r>
          </a:p>
          <a:p>
            <a:r>
              <a:rPr lang="en-US" baseline="0" dirty="0"/>
              <a:t>5 blank pieces of paper (or other tokens) for each person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Instruct students to be forthcoming with their character’s distinct skills, and to also be on the lookout for other characters whose skills compliment their character’s.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112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Wrap-up: 1-2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13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 aloud or</a:t>
            </a:r>
            <a:r>
              <a:rPr lang="en-US" baseline="0" dirty="0"/>
              <a:t> call on class members to read aloud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21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pexels.com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23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humorous video</a:t>
            </a:r>
            <a:r>
              <a:rPr lang="en-US" baseline="0" dirty="0"/>
              <a:t> showing what not to do (from </a:t>
            </a:r>
            <a:r>
              <a:rPr lang="en-US" i="1" baseline="0" dirty="0"/>
              <a:t>Big Bang Theory</a:t>
            </a:r>
            <a:r>
              <a:rPr lang="en-US" baseline="0" dirty="0"/>
              <a:t>):</a:t>
            </a:r>
            <a:endParaRPr lang="en-US" dirty="0"/>
          </a:p>
          <a:p>
            <a:r>
              <a:rPr lang="en-US" dirty="0"/>
              <a:t>Video: </a:t>
            </a:r>
            <a:r>
              <a:rPr lang="en-US" dirty="0">
                <a:hlinkClick r:id="rId3"/>
              </a:rPr>
              <a:t>https://www.youtube.com/watch?v=w21cmT-T9H8</a:t>
            </a:r>
            <a:r>
              <a:rPr lang="en-US" dirty="0"/>
              <a:t> </a:t>
            </a:r>
          </a:p>
          <a:p>
            <a:r>
              <a:rPr lang="en-US" dirty="0"/>
              <a:t>It may take 30</a:t>
            </a:r>
            <a:r>
              <a:rPr lang="en-US" baseline="0" dirty="0"/>
              <a:t> seconds to load (sometimes it helps to go to the next slide and then go back).</a:t>
            </a:r>
          </a:p>
          <a:p>
            <a:endParaRPr lang="en-US" dirty="0"/>
          </a:p>
          <a:p>
            <a:r>
              <a:rPr lang="en-US" dirty="0"/>
              <a:t>Transition:</a:t>
            </a:r>
            <a:r>
              <a:rPr lang="en-US" baseline="0" dirty="0"/>
              <a:t> “</a:t>
            </a:r>
            <a:r>
              <a:rPr lang="en-US" dirty="0"/>
              <a:t>This lesson focuses on that part of job-getting 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34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Valuing skills (slides 6-11): 12-15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83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Duration:1-2 minutes</a:t>
            </a:r>
            <a:r>
              <a:rPr lang="en-US" baseline="0" dirty="0"/>
              <a:t> per activity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28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pixabay.com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58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Opening Transition:</a:t>
            </a:r>
            <a:r>
              <a:rPr lang="en-US" baseline="0" dirty="0"/>
              <a:t> </a:t>
            </a:r>
            <a:r>
              <a:rPr lang="en-US" dirty="0"/>
              <a:t>Knowing what you do well is one thing – now, how will you sell it?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-If there are an odd number of students, the teacher can participate; if not, the teacher facilitates and observes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-After</a:t>
            </a:r>
            <a:r>
              <a:rPr lang="en-US" baseline="0" dirty="0"/>
              <a:t> a</a:t>
            </a:r>
            <a:r>
              <a:rPr lang="en-US" dirty="0"/>
              <a:t>bout 1 minute,</a:t>
            </a:r>
            <a:r>
              <a:rPr lang="en-US" baseline="0" dirty="0"/>
              <a:t> tell people to switch roles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www.lespeeddating.com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191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12783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959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4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05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4489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5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778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0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05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70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02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76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TrJJ6ncp1fc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lifehacker.com/5960201/use-the-star-technique-to-ace-your-interviews" TargetMode="External"/><Relationship Id="rId2" Type="http://schemas.openxmlformats.org/officeDocument/2006/relationships/hyperlink" Target="https://www.youtube.com/watch?v=0nN7Q7DrI6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DHDrj0_bMQ0" TargetMode="External"/><Relationship Id="rId5" Type="http://schemas.openxmlformats.org/officeDocument/2006/relationships/hyperlink" Target="https://careerservices.wayne.edu/behavioralinterviewinfo.pdf" TargetMode="External"/><Relationship Id="rId4" Type="http://schemas.openxmlformats.org/officeDocument/2006/relationships/hyperlink" Target="http://www.huffingtonpost.com/alan-carniol/inside-the-star-interview_b_3310122.html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21cmT-T9H8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24" y="0"/>
            <a:ext cx="609935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3" y="1287865"/>
            <a:ext cx="5151817" cy="42731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573" y="758952"/>
            <a:ext cx="3738617" cy="4041648"/>
          </a:xfrm>
        </p:spPr>
        <p:txBody>
          <a:bodyPr>
            <a:normAutofit/>
          </a:bodyPr>
          <a:lstStyle/>
          <a:p>
            <a:r>
              <a:rPr lang="en-US" sz="6600" dirty="0"/>
              <a:t>Get Noticed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1573" y="5079650"/>
            <a:ext cx="3753096" cy="16916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Getting the job</a:t>
            </a:r>
          </a:p>
        </p:txBody>
      </p:sp>
    </p:spTree>
    <p:extLst>
      <p:ext uri="{BB962C8B-B14F-4D97-AF65-F5344CB8AC3E}">
        <p14:creationId xmlns:p14="http://schemas.microsoft.com/office/powerpoint/2010/main" val="321298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07" y="365760"/>
            <a:ext cx="10294805" cy="1325562"/>
          </a:xfrm>
        </p:spPr>
        <p:txBody>
          <a:bodyPr/>
          <a:lstStyle/>
          <a:p>
            <a:pPr algn="ctr"/>
            <a:r>
              <a:rPr lang="en-US" dirty="0"/>
              <a:t>Small group activity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707" y="1828800"/>
            <a:ext cx="5159025" cy="4351337"/>
          </a:xfrm>
        </p:spPr>
        <p:txBody>
          <a:bodyPr>
            <a:normAutofit/>
          </a:bodyPr>
          <a:lstStyle/>
          <a:p>
            <a:r>
              <a:rPr lang="en-US" sz="3600" dirty="0"/>
              <a:t>Arrange yourselves into pairs </a:t>
            </a:r>
          </a:p>
          <a:p>
            <a:r>
              <a:rPr lang="en-US" sz="3600" dirty="0"/>
              <a:t>Sell the other person on your skill!  </a:t>
            </a:r>
          </a:p>
          <a:p>
            <a:pPr lvl="1"/>
            <a:r>
              <a:rPr lang="en-US" sz="3600" dirty="0"/>
              <a:t>Make it catchy, believable, persuasive, etc.   </a:t>
            </a:r>
          </a:p>
          <a:p>
            <a:pPr lvl="1"/>
            <a:endParaRPr lang="en-US" sz="3600" dirty="0"/>
          </a:p>
          <a:p>
            <a:pPr lvl="1"/>
            <a:endParaRPr lang="en-US" dirty="0"/>
          </a:p>
          <a:p>
            <a:endParaRPr lang="en-US" sz="12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068" y="2060908"/>
            <a:ext cx="5496137" cy="366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5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18" y="1828800"/>
            <a:ext cx="6033070" cy="40270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>
            <a:normAutofit/>
          </a:bodyPr>
          <a:lstStyle/>
          <a:p>
            <a:r>
              <a:rPr lang="en-US" dirty="0"/>
              <a:t>Activity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0463" y="1828800"/>
            <a:ext cx="4572002" cy="4351337"/>
          </a:xfrm>
        </p:spPr>
        <p:txBody>
          <a:bodyPr>
            <a:normAutofit/>
          </a:bodyPr>
          <a:lstStyle/>
          <a:p>
            <a:r>
              <a:rPr lang="en-US" sz="2400" dirty="0"/>
              <a:t>What happened? </a:t>
            </a:r>
          </a:p>
          <a:p>
            <a:r>
              <a:rPr lang="en-US" sz="2400" dirty="0"/>
              <a:t>Was it easy to talk about your skills?  Why, or why not? </a:t>
            </a:r>
          </a:p>
          <a:p>
            <a:r>
              <a:rPr lang="en-US" sz="2400" dirty="0"/>
              <a:t>Take-away: it’s easier to talk about your skills when you have a predetermined </a:t>
            </a:r>
            <a:r>
              <a:rPr lang="en-US" sz="2400" b="1" dirty="0"/>
              <a:t>strategy</a:t>
            </a:r>
            <a:r>
              <a:rPr lang="en-US" sz="2400" dirty="0"/>
              <a:t> for doing so</a:t>
            </a:r>
          </a:p>
          <a:p>
            <a:r>
              <a:rPr lang="en-US" sz="2400" dirty="0"/>
              <a:t>The strategy we will learn is called </a:t>
            </a:r>
            <a:r>
              <a:rPr lang="en-US" sz="2400" b="1" dirty="0"/>
              <a:t>STAR</a:t>
            </a:r>
            <a:r>
              <a:rPr lang="en-US" sz="24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427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AutoShape 2" descr="Image result for star"/>
          <p:cNvSpPr>
            <a:spLocks noChangeAspect="1" noChangeArrowheads="1"/>
          </p:cNvSpPr>
          <p:nvPr/>
        </p:nvSpPr>
        <p:spPr bwMode="auto">
          <a:xfrm>
            <a:off x="4638674" y="1582737"/>
            <a:ext cx="4111625" cy="411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285999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1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41500"/>
            <a:ext cx="9905999" cy="4853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STAR</a:t>
            </a:r>
            <a:r>
              <a:rPr lang="en-US" sz="2400" dirty="0"/>
              <a:t> is a powerful, simple tool to help you share your skills.  It stands for: </a:t>
            </a:r>
          </a:p>
          <a:p>
            <a:pPr lvl="1"/>
            <a:r>
              <a:rPr lang="en-US" sz="2400" b="1" dirty="0"/>
              <a:t>Situation: </a:t>
            </a:r>
            <a:r>
              <a:rPr lang="en-US" sz="2400" dirty="0"/>
              <a:t>Who, what, where, when, how</a:t>
            </a:r>
          </a:p>
          <a:p>
            <a:pPr lvl="1"/>
            <a:r>
              <a:rPr lang="en-US" sz="2400" b="1" dirty="0"/>
              <a:t>Task: </a:t>
            </a:r>
            <a:r>
              <a:rPr lang="en-US" sz="2400" dirty="0"/>
              <a:t>The task you had to complete, including challenges and constraints</a:t>
            </a:r>
          </a:p>
          <a:p>
            <a:pPr lvl="1"/>
            <a:r>
              <a:rPr lang="en-US" sz="2400" b="1" dirty="0"/>
              <a:t>Action: </a:t>
            </a:r>
            <a:r>
              <a:rPr lang="en-US" sz="2400" dirty="0"/>
              <a:t>What you did to complete the task</a:t>
            </a:r>
          </a:p>
          <a:p>
            <a:pPr lvl="1"/>
            <a:r>
              <a:rPr lang="en-US" sz="2400" b="1" dirty="0"/>
              <a:t>Result: </a:t>
            </a:r>
            <a:r>
              <a:rPr lang="en-US" sz="2400" dirty="0"/>
              <a:t>What you achieved and learned from the experience</a:t>
            </a:r>
          </a:p>
          <a:p>
            <a:endParaRPr lang="en-US" dirty="0"/>
          </a:p>
          <a:p>
            <a:r>
              <a:rPr lang="en-US" sz="2000" dirty="0"/>
              <a:t>It’s a way of breaking down something that you do well into a result that an employer can use.  Essentially, it’s systematic problem-solving.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538" y="47359"/>
            <a:ext cx="1691974" cy="179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46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3" b="24553"/>
          <a:stretch/>
        </p:blipFill>
        <p:spPr>
          <a:xfrm>
            <a:off x="7449835" y="1933575"/>
            <a:ext cx="3304622" cy="36398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3" y="1828800"/>
            <a:ext cx="5649579" cy="4351337"/>
          </a:xfrm>
        </p:spPr>
        <p:txBody>
          <a:bodyPr>
            <a:noAutofit/>
          </a:bodyPr>
          <a:lstStyle/>
          <a:p>
            <a:r>
              <a:rPr lang="en-US" sz="2400" dirty="0"/>
              <a:t>Let’s break apart the story of something we all likely know very well – the characters and story from the </a:t>
            </a:r>
            <a:r>
              <a:rPr lang="en-US" sz="2400" i="1" dirty="0"/>
              <a:t>Lord of the Rings </a:t>
            </a:r>
            <a:r>
              <a:rPr lang="en-US" sz="2400" dirty="0"/>
              <a:t>saga</a:t>
            </a:r>
          </a:p>
          <a:p>
            <a:pPr marL="0" indent="0">
              <a:buNone/>
            </a:pPr>
            <a:r>
              <a:rPr lang="en-US" sz="2400" dirty="0"/>
              <a:t>(If you don’t know </a:t>
            </a:r>
            <a:r>
              <a:rPr lang="en-US" sz="2400" i="1" dirty="0"/>
              <a:t>Lord of the Rings </a:t>
            </a:r>
            <a:r>
              <a:rPr lang="en-US" sz="2400" dirty="0"/>
              <a:t>well, frankly, I’m just sad for you.)</a:t>
            </a:r>
          </a:p>
          <a:p>
            <a:r>
              <a:rPr lang="en-US" sz="2400" dirty="0"/>
              <a:t>While watching the following video consider the situation, tasks, actions, and results from the point of view of each character in the film clip</a:t>
            </a:r>
          </a:p>
        </p:txBody>
      </p:sp>
    </p:spTree>
    <p:extLst>
      <p:ext uri="{BB962C8B-B14F-4D97-AF65-F5344CB8AC3E}">
        <p14:creationId xmlns:p14="http://schemas.microsoft.com/office/powerpoint/2010/main" val="378555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rJJ6ncp1fc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1500" y="596900"/>
            <a:ext cx="10558463" cy="593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251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– Situation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097089"/>
            <a:ext cx="9628187" cy="849312"/>
          </a:xfrm>
        </p:spPr>
        <p:txBody>
          <a:bodyPr/>
          <a:lstStyle/>
          <a:p>
            <a:r>
              <a:rPr lang="en-US" sz="2800" dirty="0"/>
              <a:t>What’s the situation from Elrond’s perspective?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2" descr="File:Elrond in Rivendell - The Hobbi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806" y="2689547"/>
            <a:ext cx="6277200" cy="41684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885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2" y="365760"/>
            <a:ext cx="10486160" cy="1325562"/>
          </a:xfrm>
        </p:spPr>
        <p:txBody>
          <a:bodyPr/>
          <a:lstStyle/>
          <a:p>
            <a:r>
              <a:rPr lang="en-US" dirty="0"/>
              <a:t>T – task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52" y="1949380"/>
            <a:ext cx="9932948" cy="1768510"/>
          </a:xfrm>
        </p:spPr>
        <p:txBody>
          <a:bodyPr numCol="2">
            <a:normAutofit fontScale="85000" lnSpcReduction="20000"/>
          </a:bodyPr>
          <a:lstStyle/>
          <a:p>
            <a:pPr marL="0" indent="0">
              <a:buNone/>
            </a:pPr>
            <a:r>
              <a:rPr lang="en-US" sz="2600" dirty="0"/>
              <a:t>What was the main </a:t>
            </a:r>
            <a:r>
              <a:rPr lang="en-US" sz="2600" b="1" dirty="0"/>
              <a:t>task </a:t>
            </a:r>
            <a:r>
              <a:rPr lang="en-US" sz="2600" dirty="0"/>
              <a:t>from:</a:t>
            </a:r>
          </a:p>
          <a:p>
            <a:r>
              <a:rPr lang="en-US" sz="2600" dirty="0"/>
              <a:t>Elrond’s perspective?</a:t>
            </a:r>
          </a:p>
          <a:p>
            <a:r>
              <a:rPr lang="en-US" sz="2600" dirty="0"/>
              <a:t>Gimli’s perspective?	</a:t>
            </a:r>
          </a:p>
          <a:p>
            <a:r>
              <a:rPr lang="en-US" sz="2600" dirty="0"/>
              <a:t>Gandalf’s perspective? </a:t>
            </a:r>
          </a:p>
          <a:p>
            <a:endParaRPr lang="en-US" sz="2600" dirty="0"/>
          </a:p>
          <a:p>
            <a:r>
              <a:rPr lang="en-US" sz="2600" dirty="0"/>
              <a:t>How were these tasks </a:t>
            </a:r>
            <a:r>
              <a:rPr lang="en-US" sz="2600" b="1" dirty="0"/>
              <a:t>related</a:t>
            </a:r>
            <a:r>
              <a:rPr lang="en-US" sz="2600" dirty="0"/>
              <a:t>?</a:t>
            </a:r>
          </a:p>
          <a:p>
            <a:r>
              <a:rPr lang="en-US" sz="2600" b="1" dirty="0"/>
              <a:t>Disparate</a:t>
            </a:r>
            <a:r>
              <a:rPr lang="en-US" sz="2600" dirty="0"/>
              <a:t>?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Giml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0" y="3975948"/>
            <a:ext cx="5072727" cy="25363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le:Gandalf... Ponder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887" y="3975948"/>
            <a:ext cx="6079673" cy="25363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60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– action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059913"/>
            <a:ext cx="9692639" cy="37820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What </a:t>
            </a:r>
            <a:r>
              <a:rPr lang="en-US" sz="2000" b="1" dirty="0"/>
              <a:t>actions</a:t>
            </a:r>
            <a:r>
              <a:rPr lang="en-US" sz="2000" dirty="0"/>
              <a:t> were taken by: </a:t>
            </a:r>
          </a:p>
          <a:p>
            <a:r>
              <a:rPr lang="en-US" sz="2000" dirty="0"/>
              <a:t>Elrond?</a:t>
            </a:r>
          </a:p>
          <a:p>
            <a:r>
              <a:rPr lang="en-US" sz="2000" dirty="0"/>
              <a:t>Boromir? </a:t>
            </a:r>
          </a:p>
          <a:p>
            <a:r>
              <a:rPr lang="en-US" sz="2000" dirty="0"/>
              <a:t>Faramir? </a:t>
            </a:r>
          </a:p>
          <a:p>
            <a:r>
              <a:rPr lang="en-US" sz="2000" dirty="0"/>
              <a:t>Denethor?  </a:t>
            </a:r>
          </a:p>
          <a:p>
            <a:endParaRPr lang="en-US" sz="2000" dirty="0"/>
          </a:p>
          <a:p>
            <a:r>
              <a:rPr lang="en-US" sz="2000" dirty="0"/>
              <a:t>How did Boromir’s actions </a:t>
            </a:r>
            <a:r>
              <a:rPr lang="en-US" sz="2000" i="1" dirty="0"/>
              <a:t>influence</a:t>
            </a:r>
            <a:r>
              <a:rPr lang="en-US" sz="2000" dirty="0"/>
              <a:t> </a:t>
            </a:r>
            <a:r>
              <a:rPr lang="en-US" sz="2000" dirty="0" err="1"/>
              <a:t>Faramir’s</a:t>
            </a:r>
            <a:r>
              <a:rPr lang="en-US" sz="2000" dirty="0"/>
              <a:t> actions?   </a:t>
            </a:r>
          </a:p>
          <a:p>
            <a:r>
              <a:rPr lang="en-US" sz="2000" dirty="0" err="1"/>
              <a:t>Denethor’s</a:t>
            </a:r>
            <a:r>
              <a:rPr lang="en-US" sz="2000" dirty="0"/>
              <a:t>?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283" y="1941816"/>
            <a:ext cx="6201926" cy="26000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9449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– result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981201"/>
            <a:ext cx="8885427" cy="2463800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2000" dirty="0"/>
              <a:t>What </a:t>
            </a:r>
            <a:r>
              <a:rPr lang="en-US" sz="2000" b="1" dirty="0"/>
              <a:t>results</a:t>
            </a:r>
            <a:r>
              <a:rPr lang="en-US" sz="2000" dirty="0"/>
              <a:t> were achieved by: </a:t>
            </a:r>
          </a:p>
          <a:p>
            <a:r>
              <a:rPr lang="en-US" sz="2000" dirty="0"/>
              <a:t>Elrond? </a:t>
            </a:r>
          </a:p>
          <a:p>
            <a:r>
              <a:rPr lang="en-US" sz="2000" dirty="0"/>
              <a:t>Frodo and Sam? </a:t>
            </a:r>
          </a:p>
          <a:p>
            <a:r>
              <a:rPr lang="en-US" sz="2000" dirty="0"/>
              <a:t>Aragorn, Legolas, and Gimli? </a:t>
            </a:r>
          </a:p>
          <a:p>
            <a:r>
              <a:rPr lang="en-US" sz="2000" dirty="0"/>
              <a:t>Merry and Pippin? </a:t>
            </a:r>
          </a:p>
          <a:p>
            <a:pPr marL="0" indent="0">
              <a:buNone/>
            </a:pPr>
            <a:r>
              <a:rPr lang="en-US" sz="2000" dirty="0"/>
              <a:t>How were the results achieved by these parties </a:t>
            </a:r>
            <a:r>
              <a:rPr lang="en-US" sz="2000" b="1" dirty="0"/>
              <a:t>convergent</a:t>
            </a:r>
            <a:r>
              <a:rPr lang="en-US" sz="2000" dirty="0"/>
              <a:t>? </a:t>
            </a:r>
            <a:r>
              <a:rPr lang="en-US" sz="2000" b="1" dirty="0"/>
              <a:t>Divergent</a:t>
            </a:r>
            <a:r>
              <a:rPr lang="en-US" sz="2000" dirty="0"/>
              <a:t>?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96" y="4560850"/>
            <a:ext cx="5404640" cy="22429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8329" y="3185221"/>
            <a:ext cx="2783505" cy="3618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4093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0">
              <a:buNone/>
            </a:pPr>
            <a:endParaRPr lang="en-US" sz="2400" dirty="0"/>
          </a:p>
          <a:p>
            <a:pPr marL="274320" lvl="1" indent="0">
              <a:buNone/>
            </a:pPr>
            <a:r>
              <a:rPr lang="en-US" sz="3200" dirty="0"/>
              <a:t>Applied Math Power: </a:t>
            </a:r>
          </a:p>
          <a:p>
            <a:pPr lvl="2"/>
            <a:r>
              <a:rPr lang="en-US" sz="3200" dirty="0"/>
              <a:t>The importance of this field in the world economy</a:t>
            </a:r>
          </a:p>
          <a:p>
            <a:pPr lvl="2"/>
            <a:r>
              <a:rPr lang="en-US" sz="3200" dirty="0"/>
              <a:t>Jobs you’ll be looking for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35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 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68290"/>
          </a:xfrm>
        </p:spPr>
        <p:txBody>
          <a:bodyPr>
            <a:normAutofit/>
          </a:bodyPr>
          <a:lstStyle/>
          <a:p>
            <a:r>
              <a:rPr lang="en-US" sz="2400" dirty="0"/>
              <a:t>STAR is most effective when shared like a story, one part flowing to the other</a:t>
            </a:r>
          </a:p>
          <a:p>
            <a:r>
              <a:rPr lang="en-US" sz="2400" dirty="0"/>
              <a:t>Using a story allows you to convey specifically and systematically what your role was in finding a solution to a difficult situation.  </a:t>
            </a:r>
          </a:p>
          <a:p>
            <a:r>
              <a:rPr lang="en-US" sz="2400" dirty="0"/>
              <a:t>Thus, potential employers (for example) can see how what you did might be replicated in their environment.</a:t>
            </a:r>
          </a:p>
          <a:p>
            <a:r>
              <a:rPr lang="en-US" sz="2400" dirty="0"/>
              <a:t>Let’s try this now – but still in the LOTR context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538" y="47359"/>
            <a:ext cx="1691974" cy="179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91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STAR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“I once had ten used 50-gallon drums of honey that needed to be cleaned, and I was very tired and they had to be cleaned with a hot-water pressure washer. I knew that it would be difficult, but I placed my responsibility before my personal feelings. I worked hard and finished the job thoroughly before my deadline, and then returned to my boss to report on what I’d done.”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83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07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31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43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67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79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032" y="49442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152" y="4944296"/>
            <a:ext cx="1200240" cy="1926404"/>
          </a:xfrm>
          <a:prstGeom prst="rect">
            <a:avLst/>
          </a:prstGeom>
          <a:solidFill>
            <a:srgbClr val="2D58B7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8392" y="4931596"/>
            <a:ext cx="1200240" cy="1926404"/>
          </a:xfrm>
          <a:prstGeom prst="rect">
            <a:avLst/>
          </a:prstGeom>
          <a:solidFill>
            <a:srgbClr val="2D58B7"/>
          </a:solidFill>
        </p:spPr>
      </p:pic>
    </p:spTree>
    <p:extLst>
      <p:ext uri="{BB962C8B-B14F-4D97-AF65-F5344CB8AC3E}">
        <p14:creationId xmlns:p14="http://schemas.microsoft.com/office/powerpoint/2010/main" val="22149675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031" y="365760"/>
            <a:ext cx="10728481" cy="764397"/>
          </a:xfrm>
        </p:spPr>
        <p:txBody>
          <a:bodyPr/>
          <a:lstStyle/>
          <a:p>
            <a:pPr algn="ctr"/>
            <a:r>
              <a:rPr lang="en-US" dirty="0"/>
              <a:t>Further application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6203" y="1253447"/>
            <a:ext cx="8933214" cy="2790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With your partner, share a STAR story from the </a:t>
            </a:r>
            <a:r>
              <a:rPr lang="en-US" sz="2000" i="1" dirty="0"/>
              <a:t>LOTR</a:t>
            </a:r>
            <a:r>
              <a:rPr lang="en-US" sz="2000" dirty="0"/>
              <a:t> saga from the perspective of a character of your choice, as if pitching your skills to one of two </a:t>
            </a:r>
            <a:r>
              <a:rPr lang="en-US" sz="2000" b="1" dirty="0"/>
              <a:t>potential employers</a:t>
            </a:r>
            <a:r>
              <a:rPr lang="en-US" sz="2000" dirty="0"/>
              <a:t>: Sauron “the Abhorred,” or Elrond, Lord of Rivendell. </a:t>
            </a:r>
          </a:p>
          <a:p>
            <a:r>
              <a:rPr lang="en-US" sz="2200" dirty="0"/>
              <a:t>Feel free to choose a more obscure character, such as the Witch King of Agmar or Grima </a:t>
            </a:r>
            <a:r>
              <a:rPr lang="en-US" sz="2200" dirty="0" err="1"/>
              <a:t>Wormtongue</a:t>
            </a:r>
            <a:r>
              <a:rPr lang="en-US" sz="2200" dirty="0"/>
              <a:t> </a:t>
            </a:r>
          </a:p>
          <a:p>
            <a:r>
              <a:rPr lang="en-US" sz="2200" dirty="0"/>
              <a:t>Be as specific as you’d like</a:t>
            </a:r>
            <a:r>
              <a:rPr lang="en-US" sz="2200" i="1" dirty="0"/>
              <a:t>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31" y="1253448"/>
            <a:ext cx="1795268" cy="27908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917" y="3785295"/>
            <a:ext cx="2095500" cy="27908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6031" y="4130211"/>
            <a:ext cx="8640567" cy="244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Examples: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“After I raised my staff in the air, I wielded the Flame of Anor in a spectacular protective fashion, fending off the </a:t>
            </a:r>
            <a:r>
              <a:rPr lang="en-US" sz="2200" dirty="0" err="1"/>
              <a:t>Balrog</a:t>
            </a:r>
            <a:r>
              <a:rPr lang="en-US" sz="2200" dirty="0"/>
              <a:t> long enough for the company to escape.”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 “Then I chased down the invisible vermin and bit off his finger.”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7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318" y="3657600"/>
            <a:ext cx="4800600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09724"/>
            <a:ext cx="9418480" cy="1925278"/>
          </a:xfrm>
        </p:spPr>
        <p:txBody>
          <a:bodyPr>
            <a:normAutofit/>
          </a:bodyPr>
          <a:lstStyle/>
          <a:p>
            <a:r>
              <a:rPr lang="en-US" sz="2800" dirty="0"/>
              <a:t>How did it go?  </a:t>
            </a:r>
          </a:p>
          <a:p>
            <a:r>
              <a:rPr lang="en-US" sz="2800" dirty="0"/>
              <a:t>Did your understanding of how to use STAR increase? </a:t>
            </a:r>
          </a:p>
          <a:p>
            <a:r>
              <a:rPr lang="en-US" sz="2800" dirty="0"/>
              <a:t>What would make your pitch more effective? 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805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Now that the concept is firmly cemented in your minds let’s apply STAR to a “story” from your own lives: </a:t>
            </a:r>
          </a:p>
          <a:p>
            <a:r>
              <a:rPr lang="en-US" sz="2800" dirty="0"/>
              <a:t>Consider something that you do well (preferably at work), and think of a time when you applied it with success</a:t>
            </a:r>
          </a:p>
          <a:p>
            <a:r>
              <a:rPr lang="en-US" sz="2800" dirty="0"/>
              <a:t>Share your story with a partner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538" y="47359"/>
            <a:ext cx="1691974" cy="179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6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6112" y="365760"/>
            <a:ext cx="6228400" cy="1325562"/>
          </a:xfrm>
        </p:spPr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6112" y="2009723"/>
            <a:ext cx="5131120" cy="4170414"/>
          </a:xfrm>
        </p:spPr>
        <p:txBody>
          <a:bodyPr>
            <a:normAutofit/>
          </a:bodyPr>
          <a:lstStyle/>
          <a:p>
            <a:r>
              <a:rPr lang="en-US" sz="3200" dirty="0"/>
              <a:t>Was this better than the first time you tried to sell your skill? </a:t>
            </a:r>
          </a:p>
          <a:p>
            <a:r>
              <a:rPr lang="en-US" sz="3200" dirty="0"/>
              <a:t>Why, or why not?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0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96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081" y="915562"/>
            <a:ext cx="5216766" cy="5535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6916" y="417276"/>
            <a:ext cx="4572002" cy="1325562"/>
          </a:xfrm>
        </p:spPr>
        <p:txBody>
          <a:bodyPr>
            <a:normAutofit/>
          </a:bodyPr>
          <a:lstStyle/>
          <a:p>
            <a:r>
              <a:rPr lang="en-US" dirty="0"/>
              <a:t>Bottom 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6915" y="1970468"/>
            <a:ext cx="4572002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Use STAR to be specific and categorical in describing your skills and successes </a:t>
            </a:r>
          </a:p>
        </p:txBody>
      </p:sp>
    </p:spTree>
    <p:extLst>
      <p:ext uri="{BB962C8B-B14F-4D97-AF65-F5344CB8AC3E}">
        <p14:creationId xmlns:p14="http://schemas.microsoft.com/office/powerpoint/2010/main" val="4228581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87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8261"/>
            <a:ext cx="6094819" cy="45711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>
            <a:normAutofit/>
          </a:bodyPr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0463" y="1828800"/>
            <a:ext cx="4572002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Discuss: </a:t>
            </a:r>
          </a:p>
          <a:p>
            <a:r>
              <a:rPr lang="en-US" sz="2400" dirty="0"/>
              <a:t>What comes to your mind when you think of </a:t>
            </a:r>
            <a:r>
              <a:rPr lang="en-US" sz="2400" b="1" dirty="0"/>
              <a:t>networking</a:t>
            </a:r>
            <a:r>
              <a:rPr lang="en-US" sz="2400" dirty="0"/>
              <a:t>? </a:t>
            </a:r>
          </a:p>
          <a:p>
            <a:r>
              <a:rPr lang="en-US" sz="2400" dirty="0"/>
              <a:t>Can you think of examples when networking has opened up opportunities for you?</a:t>
            </a:r>
          </a:p>
          <a:p>
            <a:r>
              <a:rPr lang="en-US" sz="2400" dirty="0"/>
              <a:t>How do you think networking could benefit you in future?</a:t>
            </a:r>
          </a:p>
        </p:txBody>
      </p:sp>
    </p:spTree>
    <p:extLst>
      <p:ext uri="{BB962C8B-B14F-4D97-AF65-F5344CB8AC3E}">
        <p14:creationId xmlns:p14="http://schemas.microsoft.com/office/powerpoint/2010/main" val="27008339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137" y="2332524"/>
            <a:ext cx="3304622" cy="2841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834" y="1691322"/>
            <a:ext cx="5875678" cy="47983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Essentially, the purpose of networking is two-fold: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Other people have jobs / job openings—draw on your network to help you find a good job.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Other people have </a:t>
            </a:r>
            <a:r>
              <a:rPr lang="en-US" sz="2400" b="1" dirty="0"/>
              <a:t>distinct skills </a:t>
            </a:r>
            <a:r>
              <a:rPr lang="en-US" sz="2400" dirty="0"/>
              <a:t>that you may not have—reach out to people be on your team or to help you do your job.</a:t>
            </a:r>
          </a:p>
          <a:p>
            <a:pPr marL="0" indent="0">
              <a:buNone/>
            </a:pPr>
            <a:r>
              <a:rPr lang="en-US" sz="2400" dirty="0"/>
              <a:t>If you don’t network, you might be very smart, but very broke. </a:t>
            </a:r>
          </a:p>
        </p:txBody>
      </p:sp>
    </p:spTree>
    <p:extLst>
      <p:ext uri="{BB962C8B-B14F-4D97-AF65-F5344CB8AC3E}">
        <p14:creationId xmlns:p14="http://schemas.microsoft.com/office/powerpoint/2010/main" val="126277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Objectives: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Learn to value and sell your skills with </a:t>
            </a:r>
            <a:r>
              <a:rPr lang="en-US" sz="3200" b="1" dirty="0"/>
              <a:t>STAR</a:t>
            </a:r>
            <a:endParaRPr lang="en-US" sz="3200" dirty="0"/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Practice </a:t>
            </a:r>
            <a:r>
              <a:rPr lang="en-US" sz="3200" b="1" dirty="0"/>
              <a:t>STAR </a:t>
            </a:r>
            <a:r>
              <a:rPr lang="en-US" sz="3200" dirty="0"/>
              <a:t>in a fictitious context, then a real context</a:t>
            </a:r>
            <a:endParaRPr lang="en-US" sz="3200" b="1" dirty="0"/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Consider and practice selling your skills while </a:t>
            </a:r>
            <a:r>
              <a:rPr lang="en-US" sz="3200" b="1" dirty="0"/>
              <a:t>networking </a:t>
            </a:r>
            <a:r>
              <a:rPr lang="en-US" sz="3200" dirty="0"/>
              <a:t>(STEM Fair)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60205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804520"/>
            <a:ext cx="9913441" cy="845096"/>
          </a:xfrm>
        </p:spPr>
        <p:txBody>
          <a:bodyPr>
            <a:normAutofit/>
          </a:bodyPr>
          <a:lstStyle/>
          <a:p>
            <a:r>
              <a:rPr lang="en-US" dirty="0"/>
              <a:t>Activity: Middle-Earth Mingling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969477"/>
            <a:ext cx="9995774" cy="451351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Move the </a:t>
            </a:r>
            <a:r>
              <a:rPr lang="en-US" sz="2000" b="1" dirty="0"/>
              <a:t>desks</a:t>
            </a:r>
            <a:r>
              <a:rPr lang="en-US" sz="2000" dirty="0"/>
              <a:t> to the sides of the room.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Grab a </a:t>
            </a:r>
            <a:r>
              <a:rPr lang="en-US" sz="2000" b="1" dirty="0"/>
              <a:t>nametag</a:t>
            </a:r>
            <a:r>
              <a:rPr lang="en-US" sz="2000" dirty="0"/>
              <a:t> and write the name of any </a:t>
            </a:r>
            <a:r>
              <a:rPr lang="en-US" sz="2000" b="1" dirty="0"/>
              <a:t>character</a:t>
            </a:r>
            <a:r>
              <a:rPr lang="en-US" sz="2000" dirty="0"/>
              <a:t> from </a:t>
            </a:r>
            <a:r>
              <a:rPr lang="en-US" sz="2000" i="1" dirty="0"/>
              <a:t>LOTR</a:t>
            </a:r>
            <a:r>
              <a:rPr lang="en-US" sz="2000" dirty="0"/>
              <a:t>, good or evil.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 as that character with specific situations in mind.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Mingle with each other as if in a networking situation, doing your best to share your stories with each other and convince others to join your ranks.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Each student will have 5 blank pieces of paper.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Give a piece of paper to each classmate who sells their character and his/her actions very well.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At the end of the activity, the student with the most paper wins and is pronounced “Lord of </a:t>
            </a:r>
            <a:r>
              <a:rPr lang="en-US" sz="2000" dirty="0" err="1"/>
              <a:t>Moria</a:t>
            </a:r>
            <a:r>
              <a:rPr lang="en-US" sz="2000" dirty="0"/>
              <a:t>,” “Wielder of the Flame of </a:t>
            </a:r>
            <a:r>
              <a:rPr lang="en-US" sz="2000" dirty="0" err="1"/>
              <a:t>Udun</a:t>
            </a:r>
            <a:r>
              <a:rPr lang="en-US" sz="2000" dirty="0"/>
              <a:t>,” or whatever title is deemed appropriate.  </a:t>
            </a:r>
          </a:p>
        </p:txBody>
      </p:sp>
    </p:spTree>
    <p:extLst>
      <p:ext uri="{BB962C8B-B14F-4D97-AF65-F5344CB8AC3E}">
        <p14:creationId xmlns:p14="http://schemas.microsoft.com/office/powerpoint/2010/main" val="222722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830" y="365760"/>
            <a:ext cx="10229682" cy="1325562"/>
          </a:xfrm>
        </p:spPr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4830" y="2024009"/>
            <a:ext cx="3999452" cy="4351337"/>
          </a:xfrm>
        </p:spPr>
        <p:txBody>
          <a:bodyPr>
            <a:normAutofit/>
          </a:bodyPr>
          <a:lstStyle/>
          <a:p>
            <a:r>
              <a:rPr lang="en-US" sz="3200" dirty="0"/>
              <a:t>Who won?  </a:t>
            </a:r>
          </a:p>
          <a:p>
            <a:r>
              <a:rPr lang="en-US" sz="3200" dirty="0"/>
              <a:t>Why did they win?</a:t>
            </a:r>
          </a:p>
          <a:p>
            <a:r>
              <a:rPr lang="en-US" sz="3200" dirty="0"/>
              <a:t>What did you do well?</a:t>
            </a:r>
          </a:p>
          <a:p>
            <a:r>
              <a:rPr lang="en-US" sz="3200" dirty="0"/>
              <a:t>What could you have done better?</a:t>
            </a:r>
          </a:p>
          <a:p>
            <a:pPr marL="0" indent="0">
              <a:buNone/>
            </a:pPr>
            <a:r>
              <a:rPr lang="en-US" sz="3200" dirty="0"/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282" y="2024009"/>
            <a:ext cx="6486709" cy="441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8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Visit the STEM fair and talk with at least 3 recruiters</a:t>
            </a:r>
          </a:p>
          <a:p>
            <a:pPr lvl="1"/>
            <a:r>
              <a:rPr lang="en-US" sz="2400" dirty="0"/>
              <a:t>Sell your strengths</a:t>
            </a:r>
          </a:p>
          <a:p>
            <a:pPr lvl="1"/>
            <a:r>
              <a:rPr lang="en-US" sz="2400" dirty="0"/>
              <a:t>Learn about what they do</a:t>
            </a:r>
          </a:p>
          <a:p>
            <a:pPr lvl="1"/>
            <a:r>
              <a:rPr lang="en-US" sz="2400" dirty="0"/>
              <a:t>Evaluate your pitch, make it better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Bring 2 copies of your updated résumé to our next class (if you don’t have a résumé, look up basic résumé formatting online and bring something to class)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2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Objectives: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Learn to value and sell your skills with </a:t>
            </a:r>
            <a:r>
              <a:rPr lang="en-US" sz="2800" b="1" dirty="0"/>
              <a:t>STAR</a:t>
            </a:r>
            <a:endParaRPr lang="en-US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Practice </a:t>
            </a:r>
            <a:r>
              <a:rPr lang="en-US" sz="2800" b="1" dirty="0"/>
              <a:t>STAR </a:t>
            </a:r>
            <a:r>
              <a:rPr lang="en-US" sz="2800" dirty="0"/>
              <a:t>in a fictitious context, then a real context</a:t>
            </a:r>
            <a:endParaRPr lang="en-US" sz="2800" b="1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Consider and practice selling your skills while </a:t>
            </a:r>
            <a:r>
              <a:rPr lang="en-US" sz="2800" b="1" dirty="0"/>
              <a:t>networking </a:t>
            </a:r>
            <a:r>
              <a:rPr lang="en-US" sz="2800" dirty="0"/>
              <a:t>(STEM Fair)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1329028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Star stories: 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hlinkClick r:id="rId2"/>
              </a:rPr>
              <a:t>https://www.youtube.com/watch?v=0nN7Q7DrI6Q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hlinkClick r:id="rId3"/>
              </a:rPr>
              <a:t>http://lifehacker.com/5960201/use-the-star-technique-to-ace-your-interviews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hlinkClick r:id="rId4"/>
              </a:rPr>
              <a:t>http://www.huffingtonpost.com/alan-carniol/inside-the-star-interview_b_3310122.html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hlinkClick r:id="rId5"/>
              </a:rPr>
              <a:t>https://careerservices.wayne.edu/behavioralinterviewinfo.pdf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dirty="0"/>
              <a:t>How to Ace an Interview: </a:t>
            </a:r>
            <a:r>
              <a:rPr lang="en-US" sz="2400" dirty="0">
                <a:hlinkClick r:id="rId6"/>
              </a:rPr>
              <a:t>https://www.youtube.com/watch?v=DHDrj0_bMQ0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624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455898"/>
            <a:ext cx="8594725" cy="3097141"/>
          </a:xfrm>
          <a:prstGeom prst="rect">
            <a:avLst/>
          </a:prstGeom>
        </p:spPr>
      </p:pic>
      <p:pic>
        <p:nvPicPr>
          <p:cNvPr id="1025" name="Picture 1" descr="Creative Commons Licen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24" y="639322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541834" y="6177776"/>
            <a:ext cx="38137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Content (not images or videos) copyright information:</a:t>
            </a:r>
          </a:p>
        </p:txBody>
      </p:sp>
    </p:spTree>
    <p:extLst>
      <p:ext uri="{BB962C8B-B14F-4D97-AF65-F5344CB8AC3E}">
        <p14:creationId xmlns:p14="http://schemas.microsoft.com/office/powerpoint/2010/main" val="290000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932" y="365760"/>
            <a:ext cx="3819731" cy="1325562"/>
          </a:xfrm>
        </p:spPr>
        <p:txBody>
          <a:bodyPr/>
          <a:lstStyle/>
          <a:p>
            <a:r>
              <a:rPr lang="en-US" dirty="0"/>
              <a:t>Get noticed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662" y="1828800"/>
            <a:ext cx="4394794" cy="4351337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We’ve determined that this is an awesome field to be in.  So….now what?</a:t>
            </a:r>
          </a:p>
          <a:p>
            <a:r>
              <a:rPr lang="en-US" sz="2800" dirty="0"/>
              <a:t>How do you actually get that job?  </a:t>
            </a:r>
          </a:p>
          <a:p>
            <a:r>
              <a:rPr lang="en-US" sz="2800" dirty="0"/>
              <a:t>How do you go from having skills to using those skills to make money?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665" y="1779159"/>
            <a:ext cx="7622544" cy="507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2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21cmT-T9H8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7000" y="228600"/>
            <a:ext cx="11063288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57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Valuing your skills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skills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2" y="1867437"/>
            <a:ext cx="9905999" cy="4471370"/>
          </a:xfrm>
        </p:spPr>
        <p:txBody>
          <a:bodyPr>
            <a:normAutofit/>
          </a:bodyPr>
          <a:lstStyle/>
          <a:p>
            <a:r>
              <a:rPr lang="en-US" sz="2800" dirty="0"/>
              <a:t>First, you need to </a:t>
            </a:r>
            <a:r>
              <a:rPr lang="en-US" sz="2800" b="1" dirty="0"/>
              <a:t>know your skills</a:t>
            </a:r>
            <a:r>
              <a:rPr lang="en-US" sz="2800" dirty="0"/>
              <a:t> and be able to </a:t>
            </a:r>
            <a:r>
              <a:rPr lang="en-US" sz="2800" b="1" dirty="0"/>
              <a:t>communicate</a:t>
            </a:r>
            <a:r>
              <a:rPr lang="en-US" sz="2800" dirty="0"/>
              <a:t> them effectively to others:</a:t>
            </a:r>
          </a:p>
          <a:p>
            <a:pPr lvl="1"/>
            <a:r>
              <a:rPr lang="en-US" sz="2800" dirty="0"/>
              <a:t>Verbally (networking &amp; interviewing), and </a:t>
            </a:r>
          </a:p>
          <a:p>
            <a:pPr lvl="1"/>
            <a:r>
              <a:rPr lang="en-US" sz="2800" dirty="0"/>
              <a:t>In writing (résumé &amp; cover letter)</a:t>
            </a:r>
          </a:p>
          <a:p>
            <a:r>
              <a:rPr lang="en-US" sz="2800" dirty="0"/>
              <a:t>Today’s focus will be on talking about your skills in interviewing and networking.  </a:t>
            </a:r>
          </a:p>
          <a:p>
            <a:r>
              <a:rPr lang="en-US" sz="2800" dirty="0"/>
              <a:t>Next week, we will practice applying this to résumés and cover letters. </a:t>
            </a:r>
          </a:p>
        </p:txBody>
      </p:sp>
    </p:spTree>
    <p:extLst>
      <p:ext uri="{BB962C8B-B14F-4D97-AF65-F5344CB8AC3E}">
        <p14:creationId xmlns:p14="http://schemas.microsoft.com/office/powerpoint/2010/main" val="58723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5088686" cy="4351337"/>
          </a:xfrm>
        </p:spPr>
        <p:txBody>
          <a:bodyPr>
            <a:normAutofit/>
          </a:bodyPr>
          <a:lstStyle/>
          <a:p>
            <a:r>
              <a:rPr lang="en-US" sz="2800" b="1" dirty="0"/>
              <a:t>Individual</a:t>
            </a:r>
            <a:r>
              <a:rPr lang="en-US" sz="2800" dirty="0"/>
              <a:t>: make a list of 3-5 things that you know you do well</a:t>
            </a:r>
          </a:p>
          <a:p>
            <a:pPr lvl="1"/>
            <a:r>
              <a:rPr lang="en-US" sz="2800" dirty="0"/>
              <a:t>Consider: when was I at my best? What was I doing?  </a:t>
            </a:r>
          </a:p>
          <a:p>
            <a:r>
              <a:rPr lang="en-US" sz="2800" b="1" dirty="0"/>
              <a:t>Group</a:t>
            </a:r>
            <a:r>
              <a:rPr lang="en-US" sz="2800" dirty="0"/>
              <a:t>: everyone write those 5 things on the board (whiteboard, chalkboard)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15202091"/>
              </p:ext>
            </p:extLst>
          </p:nvPr>
        </p:nvGraphicFramePr>
        <p:xfrm>
          <a:off x="7040626" y="537130"/>
          <a:ext cx="4032534" cy="5643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524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1073" y="365760"/>
            <a:ext cx="5713438" cy="1325562"/>
          </a:xfrm>
        </p:spPr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1073" y="1691322"/>
            <a:ext cx="6055112" cy="5026978"/>
          </a:xfrm>
        </p:spPr>
        <p:txBody>
          <a:bodyPr>
            <a:noAutofit/>
          </a:bodyPr>
          <a:lstStyle/>
          <a:p>
            <a:r>
              <a:rPr lang="en-US" sz="2800" dirty="0"/>
              <a:t>What “</a:t>
            </a:r>
            <a:r>
              <a:rPr lang="en-US" sz="2800" b="1" dirty="0"/>
              <a:t>themes</a:t>
            </a:r>
            <a:r>
              <a:rPr lang="en-US" sz="2800" dirty="0"/>
              <a:t>” do you see on the board?  </a:t>
            </a:r>
          </a:p>
          <a:p>
            <a:pPr lvl="1"/>
            <a:r>
              <a:rPr lang="en-US" sz="2800" dirty="0"/>
              <a:t>Do you see any patterns?  </a:t>
            </a:r>
          </a:p>
          <a:p>
            <a:r>
              <a:rPr lang="en-US" sz="2800" dirty="0"/>
              <a:t>Take-away: ACME students have distinct skills that are useful to employers</a:t>
            </a:r>
          </a:p>
          <a:p>
            <a:r>
              <a:rPr lang="en-US" sz="2800" dirty="0"/>
              <a:t>Problem: selling these skills can be a challenge (and not just for ACME students)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996710080"/>
              </p:ext>
            </p:extLst>
          </p:nvPr>
        </p:nvGraphicFramePr>
        <p:xfrm>
          <a:off x="228910" y="1028541"/>
          <a:ext cx="4178300" cy="5143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1756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826</TotalTime>
  <Words>2012</Words>
  <Application>Microsoft Office PowerPoint</Application>
  <PresentationFormat>Widescreen</PresentationFormat>
  <Paragraphs>264</Paragraphs>
  <Slides>35</Slides>
  <Notes>28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Century Schoolbook</vt:lpstr>
      <vt:lpstr>Wingdings 2</vt:lpstr>
      <vt:lpstr>View</vt:lpstr>
      <vt:lpstr>Get Noticed</vt:lpstr>
      <vt:lpstr>Review</vt:lpstr>
      <vt:lpstr>Today </vt:lpstr>
      <vt:lpstr>Get noticed</vt:lpstr>
      <vt:lpstr>PowerPoint Presentation</vt:lpstr>
      <vt:lpstr>Valuing your skills</vt:lpstr>
      <vt:lpstr>Your skills</vt:lpstr>
      <vt:lpstr>Activity</vt:lpstr>
      <vt:lpstr>Discuss</vt:lpstr>
      <vt:lpstr>Small group activity </vt:lpstr>
      <vt:lpstr>Activity review</vt:lpstr>
      <vt:lpstr>STAR </vt:lpstr>
      <vt:lpstr>STAR</vt:lpstr>
      <vt:lpstr>Application Activity</vt:lpstr>
      <vt:lpstr>PowerPoint Presentation</vt:lpstr>
      <vt:lpstr>S – Situation </vt:lpstr>
      <vt:lpstr>T – task </vt:lpstr>
      <vt:lpstr>A – action </vt:lpstr>
      <vt:lpstr>R – result </vt:lpstr>
      <vt:lpstr>STAR stories</vt:lpstr>
      <vt:lpstr>Example: STAR story</vt:lpstr>
      <vt:lpstr>Further application </vt:lpstr>
      <vt:lpstr>Reflection</vt:lpstr>
      <vt:lpstr>Personal application</vt:lpstr>
      <vt:lpstr>Reflection</vt:lpstr>
      <vt:lpstr>Bottom line:</vt:lpstr>
      <vt:lpstr>Networking</vt:lpstr>
      <vt:lpstr>Networking</vt:lpstr>
      <vt:lpstr>Networking </vt:lpstr>
      <vt:lpstr>Activity: Middle-Earth Mingling </vt:lpstr>
      <vt:lpstr>Reflection</vt:lpstr>
      <vt:lpstr>Assignment</vt:lpstr>
      <vt:lpstr>Review</vt:lpstr>
      <vt:lpstr>Additional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noticed</dc:title>
  <dc:creator>Jacob Brown</dc:creator>
  <cp:lastModifiedBy>Stacie Mason</cp:lastModifiedBy>
  <cp:revision>179</cp:revision>
  <dcterms:created xsi:type="dcterms:W3CDTF">2016-05-27T15:06:49Z</dcterms:created>
  <dcterms:modified xsi:type="dcterms:W3CDTF">2017-01-11T16:56:12Z</dcterms:modified>
</cp:coreProperties>
</file>

<file path=docProps/thumbnail.jpeg>
</file>